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Lor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hcaQb5dqsM2RZlBoq4P8xU+2TX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5E0CD6-E689-4A0F-93E9-CB22AB046D50}">
  <a:tblStyle styleId="{BD5E0CD6-E689-4A0F-93E9-CB22AB046D5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Lora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ora-italic.fntdata"/><Relationship Id="rId25" Type="http://schemas.openxmlformats.org/officeDocument/2006/relationships/font" Target="fonts/Lora-bold.fntdata"/><Relationship Id="rId28" Type="http://customschemas.google.com/relationships/presentationmetadata" Target="metadata"/><Relationship Id="rId27" Type="http://schemas.openxmlformats.org/officeDocument/2006/relationships/font" Target="fonts/Lora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given a semantic, activity, object, role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sota lxmert: 2 transformers, each for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5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5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15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15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15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15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15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15"/>
          <p:cNvGrpSpPr/>
          <p:nvPr/>
        </p:nvGrpSpPr>
        <p:grpSpPr>
          <a:xfrm>
            <a:off x="199149" y="4055652"/>
            <a:ext cx="2795413" cy="1083308"/>
            <a:chOff x="6917201" y="0"/>
            <a:chExt cx="2227777" cy="863400"/>
          </a:xfrm>
        </p:grpSpPr>
        <p:sp>
          <p:nvSpPr>
            <p:cNvPr id="31" name="Google Shape;31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1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1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24"/>
          <p:cNvGrpSpPr/>
          <p:nvPr/>
        </p:nvGrpSpPr>
        <p:grpSpPr>
          <a:xfrm>
            <a:off x="5959222" y="4119576"/>
            <a:ext cx="2520951" cy="1024165"/>
            <a:chOff x="6917201" y="0"/>
            <a:chExt cx="2227777" cy="863400"/>
          </a:xfrm>
        </p:grpSpPr>
        <p:sp>
          <p:nvSpPr>
            <p:cNvPr id="109" name="Google Shape;109;p2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4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113" name="Google Shape;113;p2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24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6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2" name="Google Shape;42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7" name="Google Shape;47;p17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48" name="Google Shape;48;p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17"/>
          <p:cNvSpPr/>
          <p:nvPr/>
        </p:nvSpPr>
        <p:spPr>
          <a:xfrm flipH="1" rot="10800000">
            <a:off x="0" y="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2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22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4" name="Google Shape;84;p22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22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9" name="Google Shape;89;p2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22"/>
          <p:cNvGrpSpPr/>
          <p:nvPr/>
        </p:nvGrpSpPr>
        <p:grpSpPr>
          <a:xfrm>
            <a:off x="5886353" y="1243"/>
            <a:ext cx="3257454" cy="1261514"/>
            <a:chOff x="6917201" y="0"/>
            <a:chExt cx="2227777" cy="863400"/>
          </a:xfrm>
        </p:grpSpPr>
        <p:sp>
          <p:nvSpPr>
            <p:cNvPr id="93" name="Google Shape;93;p2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2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3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" name="Google Shape;103;p23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/>
          <p:nvPr>
            <p:ph type="ctrTitle"/>
          </p:nvPr>
        </p:nvSpPr>
        <p:spPr>
          <a:xfrm>
            <a:off x="2276575" y="1781300"/>
            <a:ext cx="58158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n-GB" sz="3000">
                <a:latin typeface="Lora"/>
                <a:ea typeface="Lora"/>
                <a:cs typeface="Lora"/>
                <a:sym typeface="Lora"/>
              </a:rPr>
              <a:t>Improving and Probing </a:t>
            </a:r>
            <a:endParaRPr b="1" sz="3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n-GB" sz="3000">
                <a:latin typeface="Lora"/>
                <a:ea typeface="Lora"/>
                <a:cs typeface="Lora"/>
                <a:sym typeface="Lora"/>
              </a:rPr>
              <a:t>Unified Vision-and-language Representation Model</a:t>
            </a:r>
            <a:endParaRPr b="1"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6" name="Google Shape;126;p1"/>
          <p:cNvSpPr txBox="1"/>
          <p:nvPr>
            <p:ph idx="1" type="subTitle"/>
          </p:nvPr>
        </p:nvSpPr>
        <p:spPr>
          <a:xfrm>
            <a:off x="2276575" y="33112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latin typeface="Lora"/>
                <a:ea typeface="Lora"/>
                <a:cs typeface="Lora"/>
                <a:sym typeface="Lora"/>
              </a:rPr>
              <a:t>Presented by </a:t>
            </a:r>
            <a:r>
              <a:rPr lang="en-GB">
                <a:latin typeface="Lora"/>
                <a:ea typeface="Lora"/>
                <a:cs typeface="Lora"/>
                <a:sym typeface="Lora"/>
              </a:rPr>
              <a:t>Liunian Harold Li, Shanxiu He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/>
          <p:nvPr>
            <p:ph idx="4294967295" type="title"/>
          </p:nvPr>
        </p:nvSpPr>
        <p:spPr>
          <a:xfrm>
            <a:off x="480425" y="363750"/>
            <a:ext cx="750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Probing LXMERT Example:</a:t>
            </a:r>
            <a:r>
              <a:rPr b="1" lang="en-GB" sz="1800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 Situation Recognition</a:t>
            </a:r>
            <a:endParaRPr b="1" sz="1800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2" name="Google Shape;20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963" y="1156200"/>
            <a:ext cx="3685324" cy="238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/>
          <p:nvPr/>
        </p:nvSpPr>
        <p:spPr>
          <a:xfrm>
            <a:off x="559025" y="3269450"/>
            <a:ext cx="36852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6: Three situations involving carrying, with </a:t>
            </a:r>
            <a:r>
              <a:rPr b="1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semantic roles agent</a:t>
            </a:r>
            <a:r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carrier, item, the carried, agentpart, the part of the agent carrying, and place, where the situation is happening.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4412400" y="2431450"/>
            <a:ext cx="4101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boy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is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fixing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a </a:t>
            </a:r>
            <a:r>
              <a:rPr b="0" i="0" lang="en-GB" sz="1400" u="sng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0" i="0" lang="en-GB" sz="1400" u="sng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tire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with a </a:t>
            </a:r>
            <a:r>
              <a:rPr b="0" i="0" lang="en-GB" sz="1400" u="sng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tire iron </a:t>
            </a:r>
            <a:r>
              <a:rPr b="0" i="1" lang="en-GB" sz="1400" u="sng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outdoors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697350" y="850313"/>
            <a:ext cx="378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Task: </a:t>
            </a:r>
            <a:r>
              <a:rPr b="0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Situation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4405775" y="850325"/>
            <a:ext cx="37827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Inspiration: </a:t>
            </a:r>
            <a:r>
              <a:rPr b="0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Semantic Role Labeling </a:t>
            </a:r>
            <a:endParaRPr b="0" i="0" sz="1400" u="none" cap="none" strike="noStrike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(each word is mapped with a frame)</a:t>
            </a:r>
            <a:endParaRPr b="0" i="0" sz="1400" u="none" cap="none" strike="noStrike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5796275" y="1488925"/>
            <a:ext cx="1001700" cy="844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Activity</a:t>
            </a:r>
            <a:endParaRPr b="0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Object</a:t>
            </a:r>
            <a:endParaRPr b="0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Role</a:t>
            </a:r>
            <a:endParaRPr b="0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8" name="Google Shape;208;p10"/>
          <p:cNvGraphicFramePr/>
          <p:nvPr/>
        </p:nvGraphicFramePr>
        <p:xfrm>
          <a:off x="4504013" y="313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{BD5E0CD6-E689-4A0F-93E9-CB22AB046D50}</a:tableStyleId>
              </a:tblPr>
              <a:tblGrid>
                <a:gridCol w="640875"/>
                <a:gridCol w="823250"/>
                <a:gridCol w="749900"/>
                <a:gridCol w="798300"/>
                <a:gridCol w="906350"/>
              </a:tblGrid>
              <a:tr h="275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GB" sz="9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AGENT</a:t>
                      </a:r>
                      <a:endParaRPr b="1" sz="9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GB" sz="9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OBJECT</a:t>
                      </a:r>
                      <a:endParaRPr b="1" sz="9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GB" sz="9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PART</a:t>
                      </a:r>
                      <a:endParaRPr b="1" sz="9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GB" sz="9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TOOL</a:t>
                      </a:r>
                      <a:endParaRPr b="1" sz="9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GB" sz="9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PLACE</a:t>
                      </a:r>
                      <a:endParaRPr b="1" sz="9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  <a:tr h="32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BOY</a:t>
                      </a:r>
                      <a:endParaRPr sz="9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CAR</a:t>
                      </a:r>
                      <a:endParaRPr sz="9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TIRE</a:t>
                      </a:r>
                      <a:endParaRPr sz="9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TIRE IRON</a:t>
                      </a:r>
                      <a:endParaRPr sz="9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GB" sz="9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OUTDOORS</a:t>
                      </a:r>
                      <a:endParaRPr sz="9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9" name="Google Shape;20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846637" y="837113"/>
            <a:ext cx="235725" cy="4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idx="4294967295" type="title"/>
          </p:nvPr>
        </p:nvSpPr>
        <p:spPr>
          <a:xfrm>
            <a:off x="480425" y="363750"/>
            <a:ext cx="750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Probing LXMERT Example: Illustrate Visual Semantic Role </a:t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5" name="Google Shape;215;p11"/>
          <p:cNvSpPr txBox="1"/>
          <p:nvPr/>
        </p:nvSpPr>
        <p:spPr>
          <a:xfrm>
            <a:off x="4332850" y="968850"/>
            <a:ext cx="467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Proposal: </a:t>
            </a:r>
            <a:r>
              <a:rPr b="0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probing LXMERTs for their visual understanding</a:t>
            </a:r>
            <a:endParaRPr b="0" i="0" sz="1400" u="none" cap="none" strike="noStrike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To understand the image, we need to understand objects, properties, relations, </a:t>
            </a:r>
            <a:r>
              <a:rPr b="1" i="0" lang="en-GB" sz="1400" u="none" cap="none" strike="noStrike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VisualSRL</a:t>
            </a:r>
            <a:r>
              <a:rPr b="0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 etc</a:t>
            </a:r>
            <a:endParaRPr b="0" i="0" sz="1400" u="none" cap="none" strike="noStrike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Method: </a:t>
            </a:r>
            <a:endParaRPr b="1" i="0" sz="1800" u="none" cap="none" strike="noStrike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1) Extract image features of imSitu with Faster RCNN</a:t>
            </a:r>
            <a:endParaRPr b="0" i="0" sz="1400" u="none" cap="none" strike="noStrike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2) Feed F-RCNN image features into LXMERT vision object relationship encoder</a:t>
            </a:r>
            <a:endParaRPr b="0" i="0" sz="1400" u="none" cap="none" strike="noStrike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3) Use LXMERT features to predict VisualSRL</a:t>
            </a:r>
            <a:endParaRPr b="0" i="0" sz="1400" u="none" cap="none" strike="noStrike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270" y="1379826"/>
            <a:ext cx="2089949" cy="238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7213" y="2986725"/>
            <a:ext cx="1465100" cy="12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2283508" y="2166967"/>
            <a:ext cx="198875" cy="22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9863" y="1887100"/>
            <a:ext cx="1513900" cy="9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1"/>
          <p:cNvSpPr txBox="1"/>
          <p:nvPr/>
        </p:nvSpPr>
        <p:spPr>
          <a:xfrm>
            <a:off x="2338925" y="1558950"/>
            <a:ext cx="19158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sng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Model we want to probe!</a:t>
            </a:r>
            <a:endParaRPr b="1" i="0" sz="1100" u="sng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2283508" y="3242267"/>
            <a:ext cx="198875" cy="22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>
            <p:ph idx="1" type="body"/>
          </p:nvPr>
        </p:nvSpPr>
        <p:spPr>
          <a:xfrm>
            <a:off x="5874850" y="1037125"/>
            <a:ext cx="2838600" cy="33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>
                <a:latin typeface="Lora"/>
                <a:ea typeface="Lora"/>
                <a:cs typeface="Lora"/>
                <a:sym typeface="Lora"/>
              </a:rPr>
              <a:t>Conclusion: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AutoNum type="arabicPeriod"/>
            </a:pPr>
            <a:r>
              <a:rPr lang="en-GB">
                <a:latin typeface="Lora"/>
                <a:ea typeface="Lora"/>
                <a:cs typeface="Lora"/>
                <a:sym typeface="Lora"/>
              </a:rPr>
              <a:t>Model has not yet converged (more data is needed)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AutoNum type="arabicPeriod"/>
            </a:pPr>
            <a:r>
              <a:rPr lang="en-GB">
                <a:latin typeface="Lora"/>
                <a:ea typeface="Lora"/>
                <a:cs typeface="Lora"/>
                <a:sym typeface="Lora"/>
              </a:rPr>
              <a:t>“Relationship Encoder” of LXMERT fails to demonstrate its ability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AutoNum type="arabicPeriod"/>
            </a:pPr>
            <a:r>
              <a:rPr lang="en-GB">
                <a:latin typeface="Lora"/>
                <a:ea typeface="Lora"/>
                <a:cs typeface="Lora"/>
                <a:sym typeface="Lora"/>
              </a:rPr>
              <a:t>Support our claim of adding SGG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>
                <a:latin typeface="Lora"/>
                <a:ea typeface="Lora"/>
                <a:cs typeface="Lora"/>
                <a:sym typeface="Lora"/>
              </a:rPr>
              <a:t>Further Improvement: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AutoNum type="arabicPeriod"/>
            </a:pPr>
            <a:r>
              <a:rPr lang="en-GB">
                <a:latin typeface="Lora"/>
                <a:ea typeface="Lora"/>
                <a:cs typeface="Lora"/>
                <a:sym typeface="Lora"/>
              </a:rPr>
              <a:t>Extract imSitu dataset (500 activities, 125000 images)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ora"/>
              <a:buAutoNum type="arabicPeriod"/>
            </a:pPr>
            <a:r>
              <a:rPr lang="en-GB">
                <a:latin typeface="Lora"/>
                <a:ea typeface="Lora"/>
                <a:cs typeface="Lora"/>
                <a:sym typeface="Lora"/>
              </a:rPr>
              <a:t>Pre-train LXMERT with imSitu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7" name="Google Shape;227;p12"/>
          <p:cNvSpPr txBox="1"/>
          <p:nvPr>
            <p:ph idx="4294967295" type="title"/>
          </p:nvPr>
        </p:nvSpPr>
        <p:spPr>
          <a:xfrm>
            <a:off x="480425" y="363750"/>
            <a:ext cx="750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Probing LXMERT Example: Visual Semantic Role </a:t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8" name="Google Shape;228;p12"/>
          <p:cNvSpPr txBox="1"/>
          <p:nvPr>
            <p:ph idx="1" type="body"/>
          </p:nvPr>
        </p:nvSpPr>
        <p:spPr>
          <a:xfrm>
            <a:off x="307050" y="618375"/>
            <a:ext cx="5616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GB" sz="12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-Performance peaks at 1st layer of “Relationship Encoder”</a:t>
            </a:r>
            <a:endParaRPr b="1" sz="12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GB" sz="12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-Lose information about relationship (semantic role) as the layers go up</a:t>
            </a:r>
            <a:endParaRPr b="1" sz="12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9" name="Google Shape;2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25" y="1572525"/>
            <a:ext cx="5570050" cy="306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GB" sz="4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Thank you!</a:t>
            </a:r>
            <a:endParaRPr b="1" sz="4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 txBox="1"/>
          <p:nvPr>
            <p:ph idx="4294967295" type="title"/>
          </p:nvPr>
        </p:nvSpPr>
        <p:spPr>
          <a:xfrm>
            <a:off x="480425" y="363750"/>
            <a:ext cx="750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400">
                <a:latin typeface="Lora"/>
                <a:ea typeface="Lora"/>
                <a:cs typeface="Lora"/>
                <a:sym typeface="Lora"/>
              </a:rPr>
              <a:t>Understand the semantics of an image</a:t>
            </a:r>
            <a:endParaRPr b="1"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2" name="Google Shape;132;p2"/>
          <p:cNvSpPr txBox="1"/>
          <p:nvPr>
            <p:ph idx="1" type="body"/>
          </p:nvPr>
        </p:nvSpPr>
        <p:spPr>
          <a:xfrm>
            <a:off x="553925" y="1760800"/>
            <a:ext cx="37374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Scene Graph: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Objects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Attributes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Relationships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2225" y="1383450"/>
            <a:ext cx="4645402" cy="227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>
            <p:ph idx="1" type="body"/>
          </p:nvPr>
        </p:nvSpPr>
        <p:spPr>
          <a:xfrm>
            <a:off x="4717400" y="3806400"/>
            <a:ext cx="3737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1400">
                <a:latin typeface="Lora"/>
                <a:ea typeface="Lora"/>
                <a:cs typeface="Lora"/>
                <a:sym typeface="Lora"/>
              </a:rPr>
              <a:t>An example scene graph</a:t>
            </a:r>
            <a:endParaRPr b="1" sz="1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>
            <p:ph idx="4294967295" type="title"/>
          </p:nvPr>
        </p:nvSpPr>
        <p:spPr>
          <a:xfrm>
            <a:off x="480425" y="363750"/>
            <a:ext cx="750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400">
                <a:latin typeface="Lora"/>
                <a:ea typeface="Lora"/>
                <a:cs typeface="Lora"/>
                <a:sym typeface="Lora"/>
              </a:rPr>
              <a:t>SOTA V&amp;L Models</a:t>
            </a:r>
            <a:endParaRPr b="1"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0" name="Google Shape;140;p3"/>
          <p:cNvPicPr preferRelativeResize="0"/>
          <p:nvPr/>
        </p:nvPicPr>
        <p:blipFill rotWithShape="1">
          <a:blip r:embed="rId3">
            <a:alphaModFix/>
          </a:blip>
          <a:srcRect b="48723" l="0" r="0" t="0"/>
          <a:stretch/>
        </p:blipFill>
        <p:spPr>
          <a:xfrm>
            <a:off x="4869800" y="2207019"/>
            <a:ext cx="3635100" cy="217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7150" y="727900"/>
            <a:ext cx="3520401" cy="140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>
            <p:ph idx="1" type="body"/>
          </p:nvPr>
        </p:nvSpPr>
        <p:spPr>
          <a:xfrm>
            <a:off x="4818650" y="4598375"/>
            <a:ext cx="3737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VisualBERT, LXMERT, UNITER...</a:t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3" name="Google Shape;143;p3"/>
          <p:cNvSpPr txBox="1"/>
          <p:nvPr>
            <p:ph idx="1" type="body"/>
          </p:nvPr>
        </p:nvSpPr>
        <p:spPr>
          <a:xfrm>
            <a:off x="553925" y="1760800"/>
            <a:ext cx="37374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Scene Graph: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Objects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Attributes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GB" sz="18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Relationships</a:t>
            </a:r>
            <a:endParaRPr b="1" sz="18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>
            <p:ph idx="4294967295" type="title"/>
          </p:nvPr>
        </p:nvSpPr>
        <p:spPr>
          <a:xfrm>
            <a:off x="480425" y="363750"/>
            <a:ext cx="750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400">
                <a:latin typeface="Lora"/>
                <a:ea typeface="Lora"/>
                <a:cs typeface="Lora"/>
                <a:sym typeface="Lora"/>
              </a:rPr>
              <a:t>Goal of our project</a:t>
            </a:r>
            <a:endParaRPr b="1"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 b="48723" l="0" r="0" t="0"/>
          <a:stretch/>
        </p:blipFill>
        <p:spPr>
          <a:xfrm>
            <a:off x="4869800" y="2207019"/>
            <a:ext cx="3635100" cy="217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7150" y="727900"/>
            <a:ext cx="3520401" cy="140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>
            <p:ph idx="1" type="body"/>
          </p:nvPr>
        </p:nvSpPr>
        <p:spPr>
          <a:xfrm>
            <a:off x="4818650" y="4598375"/>
            <a:ext cx="3737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VisualBERT, LXMERT, UNITER...</a:t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2" name="Google Shape;152;p4"/>
          <p:cNvSpPr txBox="1"/>
          <p:nvPr>
            <p:ph idx="1" type="body"/>
          </p:nvPr>
        </p:nvSpPr>
        <p:spPr>
          <a:xfrm>
            <a:off x="553925" y="1760800"/>
            <a:ext cx="37374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Improving V&amp;L representation models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Understand V&amp;L representation models</a:t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/>
          <p:nvPr>
            <p:ph idx="4294967295" type="title"/>
          </p:nvPr>
        </p:nvSpPr>
        <p:spPr>
          <a:xfrm>
            <a:off x="480425" y="363750"/>
            <a:ext cx="750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Why current design do not learn visual relationships well?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8" name="Google Shape;158;p5"/>
          <p:cNvSpPr txBox="1"/>
          <p:nvPr>
            <p:ph idx="1" type="body"/>
          </p:nvPr>
        </p:nvSpPr>
        <p:spPr>
          <a:xfrm>
            <a:off x="1569000" y="4202900"/>
            <a:ext cx="60060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GB" sz="1400">
                <a:latin typeface="Lora"/>
                <a:ea typeface="Lora"/>
                <a:cs typeface="Lora"/>
                <a:sym typeface="Lora"/>
              </a:rPr>
              <a:t>To infer the visual relationship, we need to focus on things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1400">
                <a:latin typeface="Lora"/>
                <a:ea typeface="Lora"/>
                <a:cs typeface="Lora"/>
                <a:sym typeface="Lora"/>
              </a:rPr>
              <a:t>different from when we do object detection</a:t>
            </a:r>
            <a:endParaRPr b="1" sz="1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674" y="968848"/>
            <a:ext cx="7060653" cy="23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/>
          <p:nvPr>
            <p:ph idx="1" type="body"/>
          </p:nvPr>
        </p:nvSpPr>
        <p:spPr>
          <a:xfrm>
            <a:off x="1041675" y="3314825"/>
            <a:ext cx="3737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1400">
                <a:latin typeface="Lora"/>
                <a:ea typeface="Lora"/>
                <a:cs typeface="Lora"/>
                <a:sym typeface="Lora"/>
              </a:rPr>
              <a:t>Man walking a horse</a:t>
            </a:r>
            <a:endParaRPr b="1" sz="1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4364925" y="3314825"/>
            <a:ext cx="3737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1400">
                <a:latin typeface="Lora"/>
                <a:ea typeface="Lora"/>
                <a:cs typeface="Lora"/>
                <a:sym typeface="Lora"/>
              </a:rPr>
              <a:t>Man feeding a horse</a:t>
            </a:r>
            <a:endParaRPr b="1" sz="1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 txBox="1"/>
          <p:nvPr>
            <p:ph idx="4294967295" type="title"/>
          </p:nvPr>
        </p:nvSpPr>
        <p:spPr>
          <a:xfrm>
            <a:off x="480425" y="363750"/>
            <a:ext cx="750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800">
                <a:latin typeface="Lora"/>
                <a:ea typeface="Lora"/>
                <a:cs typeface="Lora"/>
                <a:sym typeface="Lora"/>
              </a:rPr>
              <a:t>Proposal: Relation-aware VisualBERT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550" y="2071700"/>
            <a:ext cx="6812125" cy="15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>
            <p:ph idx="1" type="body"/>
          </p:nvPr>
        </p:nvSpPr>
        <p:spPr>
          <a:xfrm>
            <a:off x="3634300" y="3501225"/>
            <a:ext cx="19623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1200">
                <a:latin typeface="Lora"/>
                <a:ea typeface="Lora"/>
                <a:cs typeface="Lora"/>
                <a:sym typeface="Lora"/>
              </a:rPr>
              <a:t>Object-level features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9" name="Google Shape;169;p6"/>
          <p:cNvSpPr txBox="1"/>
          <p:nvPr>
            <p:ph idx="1" type="body"/>
          </p:nvPr>
        </p:nvSpPr>
        <p:spPr>
          <a:xfrm>
            <a:off x="5635975" y="3501225"/>
            <a:ext cx="27297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1200">
                <a:latin typeface="Lora"/>
                <a:ea typeface="Lora"/>
                <a:cs typeface="Lora"/>
                <a:sym typeface="Lora"/>
              </a:rPr>
              <a:t>Object-interaction features</a:t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0" name="Google Shape;170;p6"/>
          <p:cNvSpPr txBox="1"/>
          <p:nvPr>
            <p:ph idx="1" type="body"/>
          </p:nvPr>
        </p:nvSpPr>
        <p:spPr>
          <a:xfrm>
            <a:off x="1317538" y="1474150"/>
            <a:ext cx="65958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1200">
                <a:latin typeface="Lora"/>
                <a:ea typeface="Lora"/>
                <a:cs typeface="Lora"/>
                <a:sym typeface="Lora"/>
              </a:rPr>
              <a:t>VisualBERT Training Objectives + </a:t>
            </a:r>
            <a:r>
              <a:rPr b="1" lang="en-GB" sz="12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Relationship Prediction (Sence Graph Generation)</a:t>
            </a:r>
            <a:endParaRPr b="1" sz="12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>
            <p:ph idx="4294967295" type="title"/>
          </p:nvPr>
        </p:nvSpPr>
        <p:spPr>
          <a:xfrm>
            <a:off x="480425" y="363750"/>
            <a:ext cx="750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Improving V&amp;L representation models</a:t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6" name="Google Shape;176;p7"/>
          <p:cNvSpPr txBox="1"/>
          <p:nvPr>
            <p:ph idx="1" type="body"/>
          </p:nvPr>
        </p:nvSpPr>
        <p:spPr>
          <a:xfrm>
            <a:off x="578225" y="755825"/>
            <a:ext cx="73101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GB" sz="12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Performance Improvement by adding object-relationship features and relationship prediction</a:t>
            </a:r>
            <a:endParaRPr b="1" sz="12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1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7" name="Google Shape;1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525" y="1354100"/>
            <a:ext cx="6418801" cy="33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>
            <p:ph idx="4294967295" type="title"/>
          </p:nvPr>
        </p:nvSpPr>
        <p:spPr>
          <a:xfrm>
            <a:off x="480425" y="363750"/>
            <a:ext cx="750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en-GB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Understand V&amp;L representation models</a:t>
            </a:r>
            <a:endParaRPr b="1" sz="18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3" name="Google Shape;1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425" y="1538275"/>
            <a:ext cx="3832127" cy="255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 txBox="1"/>
          <p:nvPr>
            <p:ph idx="1" type="body"/>
          </p:nvPr>
        </p:nvSpPr>
        <p:spPr>
          <a:xfrm>
            <a:off x="4750475" y="2128250"/>
            <a:ext cx="3832200" cy="25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GB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Probe current V&amp;L models for object, property, and relationship, VisualSRL</a:t>
            </a:r>
            <a:endParaRPr b="1" sz="1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12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Reporting bias in vision, language, and V&amp;L?</a:t>
            </a:r>
            <a:endParaRPr b="1" sz="1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idx="4294967295" type="title"/>
          </p:nvPr>
        </p:nvSpPr>
        <p:spPr>
          <a:xfrm>
            <a:off x="480425" y="363750"/>
            <a:ext cx="750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Probing LXMERT Example: Situation Recognition</a:t>
            </a:r>
            <a:endParaRPr b="1"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480425" y="864675"/>
            <a:ext cx="4773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Key Model: </a:t>
            </a:r>
            <a:r>
              <a:rPr b="0" i="0" lang="en-GB" sz="1400" u="none" cap="none" strike="noStrike">
                <a:solidFill>
                  <a:srgbClr val="233A44"/>
                </a:solidFill>
                <a:latin typeface="Lora"/>
                <a:ea typeface="Lora"/>
                <a:cs typeface="Lora"/>
                <a:sym typeface="Lora"/>
              </a:rPr>
              <a:t>LXMERT</a:t>
            </a:r>
            <a:endParaRPr b="0" i="0" sz="1400" u="none" cap="none" strike="noStrike">
              <a:solidFill>
                <a:srgbClr val="233A4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736650" y="3544450"/>
            <a:ext cx="6984600" cy="2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5: The LXMERT model for learning vision-and-language cross-modality representations. ‘Self’ and ‘Cross’ are abbreviations for self-attention sub-layers and cross-attention sub-layers, respectively. ‘FF’ denotes a feed-forward sub-layer.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800" y="1604224"/>
            <a:ext cx="6882702" cy="193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2309575" y="1604225"/>
            <a:ext cx="1650000" cy="96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1474725" y="1604225"/>
            <a:ext cx="569400" cy="102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9"/>
          <p:cNvSpPr txBox="1"/>
          <p:nvPr/>
        </p:nvSpPr>
        <p:spPr>
          <a:xfrm>
            <a:off x="1042575" y="1299350"/>
            <a:ext cx="1001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F-RCNN</a:t>
            </a:r>
            <a:endParaRPr b="1" i="0" sz="12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2476425" y="1304450"/>
            <a:ext cx="2514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sng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Model we want to probe!</a:t>
            </a:r>
            <a:endParaRPr b="1" i="0" sz="1200" u="sng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